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4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1B91"/>
    <a:srgbClr val="C80883"/>
    <a:srgbClr val="CE0294"/>
    <a:srgbClr val="A82874"/>
    <a:srgbClr val="BE129D"/>
    <a:srgbClr val="B719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1025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291314" y="457199"/>
            <a:ext cx="7771017" cy="2107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7650"/>
              </a:lnSpc>
            </a:pPr>
            <a:r>
              <a:rPr lang="en-US" sz="7200" kern="0" spc="-122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Global Warming: </a:t>
            </a:r>
          </a:p>
          <a:p>
            <a:pPr>
              <a:lnSpc>
                <a:spcPts val="7650"/>
              </a:lnSpc>
            </a:pPr>
            <a:r>
              <a:rPr lang="en-US" sz="7200" kern="0" spc="-122" dirty="0">
                <a:solidFill>
                  <a:srgbClr val="D73AD7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An Urgent Challenge</a:t>
            </a:r>
            <a:endParaRPr lang="en-US" sz="7200" dirty="0"/>
          </a:p>
          <a:p>
            <a:pPr marL="0" indent="0">
              <a:lnSpc>
                <a:spcPts val="7650"/>
              </a:lnSpc>
              <a:buNone/>
            </a:pPr>
            <a:endParaRPr lang="en-US" sz="2000" dirty="0"/>
          </a:p>
        </p:txBody>
      </p:sp>
      <p:sp>
        <p:nvSpPr>
          <p:cNvPr id="5" name="Text 1"/>
          <p:cNvSpPr/>
          <p:nvPr/>
        </p:nvSpPr>
        <p:spPr>
          <a:xfrm>
            <a:off x="446050" y="3088888"/>
            <a:ext cx="7860228" cy="1694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3200" kern="0" spc="-53" dirty="0">
                <a:solidFill>
                  <a:srgbClr val="4D4D4D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Global warming refers to the long-term increase in Earth’s average surface temperature due to human activities</a:t>
            </a:r>
            <a:endParaRPr lang="en-US" sz="3200" dirty="0"/>
          </a:p>
        </p:txBody>
      </p:sp>
      <p:sp>
        <p:nvSpPr>
          <p:cNvPr id="6" name="Text 2"/>
          <p:cNvSpPr/>
          <p:nvPr/>
        </p:nvSpPr>
        <p:spPr>
          <a:xfrm>
            <a:off x="446050" y="4895385"/>
            <a:ext cx="6756993" cy="908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3200" kern="0" spc="-53" dirty="0">
                <a:solidFill>
                  <a:srgbClr val="4D4D4D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primarily the emission of greenhouse gases</a:t>
            </a:r>
            <a:endParaRPr lang="en-US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86E04E-EA55-014E-46C7-712907F46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741" y="0"/>
            <a:ext cx="6021659" cy="8229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4630399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814" y="7242929"/>
            <a:ext cx="4086463" cy="510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endParaRPr lang="en-US" sz="32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490655"/>
            <a:ext cx="8843367" cy="1226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Greenhouse Gases and Their Impact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1628079"/>
            <a:ext cx="4421683" cy="80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4000" kern="0" spc="-44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Greenhouse Gases</a:t>
            </a:r>
            <a:endParaRPr lang="en-US" sz="4000" dirty="0"/>
          </a:p>
        </p:txBody>
      </p:sp>
      <p:sp>
        <p:nvSpPr>
          <p:cNvPr id="4" name="Text 2"/>
          <p:cNvSpPr/>
          <p:nvPr/>
        </p:nvSpPr>
        <p:spPr>
          <a:xfrm>
            <a:off x="907324" y="2464422"/>
            <a:ext cx="5961827" cy="2096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8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Carbon dioxide (CO2), methane (CH4), nitrous oxide (N2O), and fluorinated gases are major contributors to global warming.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907325" y="4438185"/>
            <a:ext cx="2627612" cy="869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4000" kern="0" spc="-44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Impact</a:t>
            </a:r>
            <a:endParaRPr lang="en-US" sz="4000" dirty="0"/>
          </a:p>
        </p:txBody>
      </p:sp>
      <p:sp>
        <p:nvSpPr>
          <p:cNvPr id="6" name="Text 4"/>
          <p:cNvSpPr/>
          <p:nvPr/>
        </p:nvSpPr>
        <p:spPr>
          <a:xfrm>
            <a:off x="837724" y="5064289"/>
            <a:ext cx="5809786" cy="1637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8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These gases trap heat in the atmosphere, causing the planet to warm at an unprecedented rate.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7614761" y="52686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F5A2E8-6656-DEA0-01AF-C54A50E2D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298" y="1282390"/>
            <a:ext cx="7696891" cy="6947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0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7951" y="587693"/>
            <a:ext cx="5723930" cy="628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50" kern="0" spc="-7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Causes of Global Warming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47951" y="1777246"/>
            <a:ext cx="480774" cy="480774"/>
          </a:xfrm>
          <a:prstGeom prst="roundRect">
            <a:avLst>
              <a:gd name="adj" fmla="val 1867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12852" y="1866781"/>
            <a:ext cx="150852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kern="0" spc="-4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1442442" y="1835586"/>
            <a:ext cx="2514362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2400" kern="0" spc="-4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Fossil Fuel Burning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442442" y="2219801"/>
            <a:ext cx="6953607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000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combustion of fossil fuels like coal, oil, and natural gas releases carbon dioxide, a major greenhouse gas.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747951" y="3357801"/>
            <a:ext cx="480774" cy="480774"/>
          </a:xfrm>
          <a:prstGeom prst="roundRect">
            <a:avLst>
              <a:gd name="adj" fmla="val 1867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12852" y="3447336"/>
            <a:ext cx="150852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kern="0" spc="-4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1442442" y="3357801"/>
            <a:ext cx="2514362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2400" kern="0" spc="-4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Deforestation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1442442" y="3800356"/>
            <a:ext cx="6953607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400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</a:t>
            </a:r>
            <a:r>
              <a:rPr lang="en-US" sz="2000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rees absorb carbon dioxide from the atmosphere; their removal disrupts this balance, contributing to warming.</a:t>
            </a:r>
            <a:endParaRPr lang="en-US" sz="2000" dirty="0"/>
          </a:p>
        </p:txBody>
      </p:sp>
      <p:sp>
        <p:nvSpPr>
          <p:cNvPr id="12" name="Shape 9"/>
          <p:cNvSpPr/>
          <p:nvPr/>
        </p:nvSpPr>
        <p:spPr>
          <a:xfrm>
            <a:off x="747951" y="4938355"/>
            <a:ext cx="480774" cy="480774"/>
          </a:xfrm>
          <a:prstGeom prst="roundRect">
            <a:avLst>
              <a:gd name="adj" fmla="val 1867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12852" y="5027890"/>
            <a:ext cx="150852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kern="0" spc="-4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1442442" y="4938355"/>
            <a:ext cx="2514362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2400" kern="0" spc="-4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Industrial</a:t>
            </a:r>
            <a:r>
              <a:rPr lang="en-US" sz="1950" kern="0" spc="-4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</a:t>
            </a:r>
            <a:r>
              <a:rPr lang="en-US" sz="2400" kern="0" spc="-4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Processes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442442" y="5380911"/>
            <a:ext cx="6953607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400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</a:t>
            </a:r>
            <a:r>
              <a:rPr lang="en-US" sz="2000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ndustrial activities release various greenhouse gases, including methane and nitrous oxide, contributing to the warming effect.</a:t>
            </a:r>
            <a:endParaRPr lang="en-US" sz="2000" dirty="0"/>
          </a:p>
        </p:txBody>
      </p:sp>
      <p:sp>
        <p:nvSpPr>
          <p:cNvPr id="16" name="Shape 13"/>
          <p:cNvSpPr/>
          <p:nvPr/>
        </p:nvSpPr>
        <p:spPr>
          <a:xfrm>
            <a:off x="747951" y="6518910"/>
            <a:ext cx="480774" cy="480774"/>
          </a:xfrm>
          <a:prstGeom prst="roundRect">
            <a:avLst>
              <a:gd name="adj" fmla="val 1867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12852" y="6608445"/>
            <a:ext cx="150852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kern="0" spc="-4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1442442" y="6518910"/>
            <a:ext cx="2514362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2400" kern="0" spc="-4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Waste</a:t>
            </a:r>
            <a:r>
              <a:rPr lang="en-US" sz="1950" kern="0" spc="-4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</a:t>
            </a:r>
            <a:r>
              <a:rPr lang="en-US" sz="2400" kern="0" spc="-4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Management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1442442" y="6961465"/>
            <a:ext cx="6953607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000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Improper disposal of waste, especially in landfills, can lead to the release of methane, a potent greenhouse gas.</a:t>
            </a: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7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2838" y="630793"/>
            <a:ext cx="6415088" cy="674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5400" kern="0" spc="-85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Impacts</a:t>
            </a:r>
            <a:r>
              <a:rPr lang="en-US" sz="4250" kern="0" spc="-85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</a:t>
            </a:r>
            <a:r>
              <a:rPr lang="en-US" sz="5400" kern="0" spc="-85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of</a:t>
            </a:r>
            <a:r>
              <a:rPr lang="en-US" sz="4250" kern="0" spc="-85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</a:t>
            </a:r>
            <a:r>
              <a:rPr lang="en-US" sz="5400" kern="0" spc="-85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Global</a:t>
            </a:r>
            <a:r>
              <a:rPr lang="en-US" sz="4250" kern="0" spc="-85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</a:t>
            </a:r>
            <a:r>
              <a:rPr lang="en-US" sz="5400" kern="0" spc="-85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Warming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802838" y="1649492"/>
            <a:ext cx="5397579" cy="674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kern="0" spc="-85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Melting Glaciers</a:t>
            </a:r>
            <a:endParaRPr lang="en-US" sz="4250" dirty="0"/>
          </a:p>
        </p:txBody>
      </p:sp>
      <p:sp>
        <p:nvSpPr>
          <p:cNvPr id="5" name="Text 2"/>
          <p:cNvSpPr/>
          <p:nvPr/>
        </p:nvSpPr>
        <p:spPr>
          <a:xfrm>
            <a:off x="802838" y="2668191"/>
            <a:ext cx="7538323" cy="734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Rising temperatures cause glaciers and ice sheets to melt at an accelerated rate, adding water to the oceans.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802838" y="3746421"/>
            <a:ext cx="2698790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400" kern="0" spc="-43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Sea</a:t>
            </a:r>
            <a:r>
              <a:rPr lang="en-US" sz="2100" kern="0" spc="-43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</a:t>
            </a:r>
            <a:r>
              <a:rPr lang="en-US" sz="2400" kern="0" spc="-43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Level</a:t>
            </a:r>
            <a:r>
              <a:rPr lang="en-US" sz="2100" kern="0" spc="-43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</a:t>
            </a:r>
            <a:r>
              <a:rPr lang="en-US" sz="2400" kern="0" spc="-43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Rise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802838" y="4293221"/>
            <a:ext cx="7538323" cy="868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influx of water from melting glaciers and ice sheets causes sea levels to rise, threatening coastal communities and ecosystems.</a:t>
            </a:r>
          </a:p>
          <a:p>
            <a:pPr marL="0" indent="0">
              <a:lnSpc>
                <a:spcPts val="2850"/>
              </a:lnSpc>
              <a:buNone/>
            </a:pPr>
            <a:endParaRPr lang="en-US" sz="2400" kern="0" spc="-36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802838" y="5687122"/>
            <a:ext cx="2698790" cy="500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400" kern="0" spc="-43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Coastal</a:t>
            </a:r>
            <a:r>
              <a:rPr lang="en-US" sz="2100" kern="0" spc="-43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</a:t>
            </a:r>
            <a:r>
              <a:rPr lang="en-US" sz="2400" kern="0" spc="-43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Impacts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802838" y="6187440"/>
            <a:ext cx="7538323" cy="734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Rising sea levels can cause coastal erosion, flooding, and saltwater intrusion, impacting infrastructure, homes, and businesses.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802838" y="7265670"/>
            <a:ext cx="2698790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21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62318" y="531138"/>
            <a:ext cx="7792164" cy="1136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kern="0" spc="-72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Rising Temperatures and Climate Change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440567" y="1956911"/>
            <a:ext cx="22860" cy="4598551"/>
          </a:xfrm>
          <a:prstGeom prst="roundRect">
            <a:avLst>
              <a:gd name="adj" fmla="val 354866"/>
            </a:avLst>
          </a:prstGeom>
          <a:solidFill>
            <a:srgbClr val="DABADD"/>
          </a:solidFill>
          <a:ln/>
        </p:spPr>
      </p:sp>
      <p:sp>
        <p:nvSpPr>
          <p:cNvPr id="5" name="Shape 2"/>
          <p:cNvSpPr/>
          <p:nvPr/>
        </p:nvSpPr>
        <p:spPr>
          <a:xfrm>
            <a:off x="6646426" y="2380059"/>
            <a:ext cx="675918" cy="22860"/>
          </a:xfrm>
          <a:prstGeom prst="roundRect">
            <a:avLst>
              <a:gd name="adj" fmla="val 354866"/>
            </a:avLst>
          </a:prstGeom>
          <a:solidFill>
            <a:srgbClr val="DABADD"/>
          </a:solidFill>
          <a:ln/>
        </p:spPr>
      </p:sp>
      <p:sp>
        <p:nvSpPr>
          <p:cNvPr id="6" name="Shape 3"/>
          <p:cNvSpPr/>
          <p:nvPr/>
        </p:nvSpPr>
        <p:spPr>
          <a:xfrm>
            <a:off x="6234708" y="2174200"/>
            <a:ext cx="434578" cy="434578"/>
          </a:xfrm>
          <a:prstGeom prst="roundRect">
            <a:avLst>
              <a:gd name="adj" fmla="val 1866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83774" y="2255163"/>
            <a:ext cx="136327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kern="0" spc="-4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7514273" y="2150031"/>
            <a:ext cx="2272308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kern="0" spc="-3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1850-1900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514273" y="2549962"/>
            <a:ext cx="6440210" cy="617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pre-industrial period, a baseline for comparison, with relatively stable global temperatures.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6646426" y="3977283"/>
            <a:ext cx="675918" cy="22860"/>
          </a:xfrm>
          <a:prstGeom prst="roundRect">
            <a:avLst>
              <a:gd name="adj" fmla="val 354866"/>
            </a:avLst>
          </a:prstGeom>
          <a:solidFill>
            <a:srgbClr val="DABADD"/>
          </a:solidFill>
          <a:ln/>
        </p:spPr>
      </p:sp>
      <p:sp>
        <p:nvSpPr>
          <p:cNvPr id="11" name="Shape 8"/>
          <p:cNvSpPr/>
          <p:nvPr/>
        </p:nvSpPr>
        <p:spPr>
          <a:xfrm>
            <a:off x="6234708" y="3771424"/>
            <a:ext cx="434578" cy="434578"/>
          </a:xfrm>
          <a:prstGeom prst="roundRect">
            <a:avLst>
              <a:gd name="adj" fmla="val 1866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83774" y="3852386"/>
            <a:ext cx="136327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kern="0" spc="-4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7514273" y="3747254"/>
            <a:ext cx="2272308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kern="0" spc="-3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1900-Present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514273" y="4147185"/>
            <a:ext cx="6440210" cy="617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Global temperatures have been rising steadily, with an acceleration in recent decades due to increased greenhouse gas emissions.</a:t>
            </a:r>
            <a:endParaRPr lang="en-US" sz="2000" dirty="0"/>
          </a:p>
        </p:txBody>
      </p:sp>
      <p:sp>
        <p:nvSpPr>
          <p:cNvPr id="15" name="Shape 12"/>
          <p:cNvSpPr/>
          <p:nvPr/>
        </p:nvSpPr>
        <p:spPr>
          <a:xfrm>
            <a:off x="6646426" y="5574506"/>
            <a:ext cx="675918" cy="22860"/>
          </a:xfrm>
          <a:prstGeom prst="roundRect">
            <a:avLst>
              <a:gd name="adj" fmla="val 354866"/>
            </a:avLst>
          </a:prstGeom>
          <a:solidFill>
            <a:srgbClr val="DABADD"/>
          </a:solidFill>
          <a:ln/>
        </p:spPr>
      </p:sp>
      <p:sp>
        <p:nvSpPr>
          <p:cNvPr id="16" name="Shape 13"/>
          <p:cNvSpPr/>
          <p:nvPr/>
        </p:nvSpPr>
        <p:spPr>
          <a:xfrm>
            <a:off x="6234708" y="5368647"/>
            <a:ext cx="434578" cy="434578"/>
          </a:xfrm>
          <a:prstGeom prst="roundRect">
            <a:avLst>
              <a:gd name="adj" fmla="val 1866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83774" y="5449610"/>
            <a:ext cx="136327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kern="0" spc="-4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7514273" y="5344478"/>
            <a:ext cx="2272308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kern="0" spc="-3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Future Projections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514273" y="5744408"/>
            <a:ext cx="6440210" cy="617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Scientific models predict continued warming, with potentially severe consequences if emissions are not curbed.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6162318" y="6772751"/>
            <a:ext cx="7792164" cy="926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2000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rise in global temperatures is a direct consequence of the increasing concentration of greenhouse gases in the atmosphere. This phenomenon, known as global warming, is a significant driver of climate change.</a:t>
            </a:r>
            <a:endParaRPr lang="en-US" sz="20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18D1809-AFE8-B537-B6C0-224FA0F12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1" y="1248937"/>
            <a:ext cx="5535930" cy="605511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6BDA85-1B6F-86C0-DE23-8653B8509216}"/>
              </a:ext>
            </a:extLst>
          </p:cNvPr>
          <p:cNvSpPr/>
          <p:nvPr/>
        </p:nvSpPr>
        <p:spPr>
          <a:xfrm>
            <a:off x="12868507" y="7794702"/>
            <a:ext cx="1661532" cy="315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849EBD-336B-31CE-8289-91958236F024}"/>
              </a:ext>
            </a:extLst>
          </p:cNvPr>
          <p:cNvSpPr txBox="1"/>
          <p:nvPr/>
        </p:nvSpPr>
        <p:spPr>
          <a:xfrm>
            <a:off x="568712" y="1137424"/>
            <a:ext cx="71590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dirty="0"/>
          </a:p>
          <a:p>
            <a:r>
              <a:rPr lang="en-US" sz="2400" dirty="0"/>
              <a:t>Changes in weather patterns affect crop yields and food production, leading to food shortages and higher prices.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24339F-CEC1-D2E5-C7C7-35BBFFE69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7172" y="0"/>
            <a:ext cx="5873228" cy="4139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0939E9-6E32-9ABC-BFA5-DEE676D1D463}"/>
              </a:ext>
            </a:extLst>
          </p:cNvPr>
          <p:cNvSpPr txBox="1"/>
          <p:nvPr/>
        </p:nvSpPr>
        <p:spPr>
          <a:xfrm>
            <a:off x="646771" y="317219"/>
            <a:ext cx="60662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A51B91"/>
                </a:solidFill>
              </a:rPr>
              <a:t>Agricultural</a:t>
            </a:r>
            <a:r>
              <a:rPr lang="en-US" sz="4000" dirty="0">
                <a:solidFill>
                  <a:srgbClr val="CE0294"/>
                </a:solidFill>
              </a:rPr>
              <a:t> </a:t>
            </a:r>
            <a:r>
              <a:rPr lang="en-US" sz="4000" dirty="0">
                <a:solidFill>
                  <a:srgbClr val="A51B91"/>
                </a:solidFill>
              </a:rPr>
              <a:t>Challenges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12EFAE-424C-C907-AC71-0B4EFFCE35DB}"/>
              </a:ext>
            </a:extLst>
          </p:cNvPr>
          <p:cNvSpPr txBox="1"/>
          <p:nvPr/>
        </p:nvSpPr>
        <p:spPr>
          <a:xfrm>
            <a:off x="802887" y="3933244"/>
            <a:ext cx="3010829" cy="412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endParaRPr lang="en-US" sz="3200" dirty="0">
              <a:solidFill>
                <a:srgbClr val="C80883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DC626C-18A2-EA3C-C685-0DB033B61349}"/>
              </a:ext>
            </a:extLst>
          </p:cNvPr>
          <p:cNvSpPr txBox="1"/>
          <p:nvPr/>
        </p:nvSpPr>
        <p:spPr>
          <a:xfrm>
            <a:off x="646771" y="3431534"/>
            <a:ext cx="5754029" cy="4585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4000" dirty="0">
                <a:solidFill>
                  <a:srgbClr val="A51B91"/>
                </a:solidFill>
              </a:rPr>
              <a:t>Impact on Human Health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DB8508-F458-7691-7B56-1B80BF6D7CC1}"/>
              </a:ext>
            </a:extLst>
          </p:cNvPr>
          <p:cNvSpPr txBox="1"/>
          <p:nvPr/>
        </p:nvSpPr>
        <p:spPr>
          <a:xfrm>
            <a:off x="724831" y="4509813"/>
            <a:ext cx="59882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Rising temperatures increase the incidence of heat-related illnesses and infectious diseases.</a:t>
            </a:r>
            <a:endParaRPr lang="en-IN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D0AA54-68C0-BEE1-2121-26EDC6F35429}"/>
              </a:ext>
            </a:extLst>
          </p:cNvPr>
          <p:cNvSpPr txBox="1"/>
          <p:nvPr/>
        </p:nvSpPr>
        <p:spPr>
          <a:xfrm>
            <a:off x="557561" y="5505087"/>
            <a:ext cx="33342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  Vector-Borne</a:t>
            </a:r>
            <a:r>
              <a:rPr lang="en-IN" dirty="0"/>
              <a:t> </a:t>
            </a:r>
            <a:r>
              <a:rPr lang="en-IN" sz="2400" dirty="0"/>
              <a:t>Diseases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CBFCD3-9D11-CBC3-DB04-CB1F664DD76B}"/>
              </a:ext>
            </a:extLst>
          </p:cNvPr>
          <p:cNvSpPr txBox="1"/>
          <p:nvPr/>
        </p:nvSpPr>
        <p:spPr>
          <a:xfrm>
            <a:off x="724832" y="6249588"/>
            <a:ext cx="31669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Respiratory Diseases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E464DF-1F6E-5924-5F53-12A74F71B084}"/>
              </a:ext>
            </a:extLst>
          </p:cNvPr>
          <p:cNvSpPr txBox="1"/>
          <p:nvPr/>
        </p:nvSpPr>
        <p:spPr>
          <a:xfrm>
            <a:off x="724832" y="6980172"/>
            <a:ext cx="35795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Cardiovascular Diseases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76D83EA-0F09-F0EB-3C51-62B8D463C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173" y="4114800"/>
            <a:ext cx="5873227" cy="409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09629"/>
      </p:ext>
    </p:extLst>
  </p:cSld>
  <p:clrMapOvr>
    <a:masterClrMapping/>
  </p:clrMapOvr>
  <p:transition spd="slow">
    <p:wedg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5299" y="518042"/>
            <a:ext cx="9114472" cy="898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450" kern="0" spc="-7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Extreme Weather Events and Natural Disasters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659963" y="3712964"/>
            <a:ext cx="13310473" cy="3998595"/>
          </a:xfrm>
          <a:prstGeom prst="roundRect">
            <a:avLst>
              <a:gd name="adj" fmla="val 198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496335" y="3841313"/>
            <a:ext cx="6266855" cy="754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75297" y="1362928"/>
            <a:ext cx="7687395" cy="681927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579863" y="1521499"/>
            <a:ext cx="2709747" cy="683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3200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Wildfires</a:t>
            </a:r>
            <a:endParaRPr lang="en-US" sz="3200" dirty="0"/>
          </a:p>
        </p:txBody>
      </p:sp>
      <p:sp>
        <p:nvSpPr>
          <p:cNvPr id="10" name="Text 7"/>
          <p:cNvSpPr/>
          <p:nvPr/>
        </p:nvSpPr>
        <p:spPr>
          <a:xfrm>
            <a:off x="659964" y="2412044"/>
            <a:ext cx="5350543" cy="2183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400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Drier conditions and higher temperatures increase the risk of wildfires, causing widespread destruction.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659962" y="5048896"/>
            <a:ext cx="4581111" cy="7130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3200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Flooding</a:t>
            </a:r>
            <a:endParaRPr lang="en-US" sz="3200" dirty="0"/>
          </a:p>
        </p:txBody>
      </p:sp>
      <p:sp>
        <p:nvSpPr>
          <p:cNvPr id="13" name="Text 10"/>
          <p:cNvSpPr/>
          <p:nvPr/>
        </p:nvSpPr>
        <p:spPr>
          <a:xfrm>
            <a:off x="667583" y="5832990"/>
            <a:ext cx="5610555" cy="1387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400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Heavier rainfall and rising sea levels lead to more frequent and intense flooding, displacing communities.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856059" y="6828830"/>
            <a:ext cx="6266855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1906860" y="6828830"/>
            <a:ext cx="5404530" cy="754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18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AA19E0-C7D1-6BCA-138D-F706FB10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960" y="1152653"/>
            <a:ext cx="6554440" cy="35436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EF89A3-BA85-EF8F-9458-EE4E75BC4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4480" y="4724042"/>
            <a:ext cx="6645973" cy="35055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135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0322" y="2561869"/>
            <a:ext cx="7821573" cy="762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kern="0" spc="-71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Impacts on Ecosystems and Biodiversity</a:t>
            </a:r>
            <a:endParaRPr lang="en-US" sz="3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36" y="3337128"/>
            <a:ext cx="584507" cy="58450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94263" y="3567057"/>
            <a:ext cx="3624147" cy="547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800" kern="0" spc="-35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Ocean Acidification</a:t>
            </a:r>
            <a:endParaRPr lang="en-US" sz="2800" dirty="0"/>
          </a:p>
        </p:txBody>
      </p:sp>
      <p:sp>
        <p:nvSpPr>
          <p:cNvPr id="6" name="Text 2"/>
          <p:cNvSpPr/>
          <p:nvPr/>
        </p:nvSpPr>
        <p:spPr>
          <a:xfrm>
            <a:off x="731336" y="4312771"/>
            <a:ext cx="11484507" cy="10518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800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Increased carbon dioxide in the atmosphere makes oceans more acidic, harming marine life, particularly coral reefs.</a:t>
            </a:r>
            <a:endParaRPr lang="en-US" sz="2800" dirty="0"/>
          </a:p>
        </p:txBody>
      </p:sp>
      <p:sp>
        <p:nvSpPr>
          <p:cNvPr id="8" name="Text 3"/>
          <p:cNvSpPr/>
          <p:nvPr/>
        </p:nvSpPr>
        <p:spPr>
          <a:xfrm>
            <a:off x="7458789" y="4442103"/>
            <a:ext cx="2253496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458789" y="4838700"/>
            <a:ext cx="6501289" cy="61293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12" y="5412996"/>
            <a:ext cx="645522" cy="61293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315843" y="5571053"/>
            <a:ext cx="2253496" cy="53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800" kern="0" spc="-35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Species</a:t>
            </a:r>
            <a:r>
              <a:rPr lang="en-US" sz="3200" kern="0" spc="-35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</a:t>
            </a:r>
            <a:r>
              <a:rPr lang="en-US" sz="2800" kern="0" spc="-35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Migration</a:t>
            </a:r>
            <a:endParaRPr lang="en-US" sz="2800" dirty="0"/>
          </a:p>
        </p:txBody>
      </p:sp>
      <p:sp>
        <p:nvSpPr>
          <p:cNvPr id="12" name="Text 6"/>
          <p:cNvSpPr/>
          <p:nvPr/>
        </p:nvSpPr>
        <p:spPr>
          <a:xfrm>
            <a:off x="731336" y="6433714"/>
            <a:ext cx="10648166" cy="1056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800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Climate change disrupts natural patterns, forcing species to migrate to new areas, leading to imbalances in ecosystems.</a:t>
            </a:r>
            <a:endParaRPr lang="en-US" sz="2800" dirty="0"/>
          </a:p>
        </p:txBody>
      </p:sp>
      <p:sp>
        <p:nvSpPr>
          <p:cNvPr id="14" name="Text 7"/>
          <p:cNvSpPr/>
          <p:nvPr/>
        </p:nvSpPr>
        <p:spPr>
          <a:xfrm>
            <a:off x="7458789" y="6696551"/>
            <a:ext cx="2253496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8752330" y="7399615"/>
            <a:ext cx="6501289" cy="612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D2C2FD-8537-96C2-F780-A1A3EF3B5290}"/>
              </a:ext>
            </a:extLst>
          </p:cNvPr>
          <p:cNvSpPr/>
          <p:nvPr/>
        </p:nvSpPr>
        <p:spPr>
          <a:xfrm flipV="1">
            <a:off x="12890810" y="7610949"/>
            <a:ext cx="1661531" cy="5071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2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9522" y="309684"/>
            <a:ext cx="7754303" cy="1168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4000" kern="0" spc="-74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Strategies for Mitigating and Adapting to Global Warming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6920" y="1846587"/>
            <a:ext cx="446603" cy="446603"/>
          </a:xfrm>
          <a:prstGeom prst="roundRect">
            <a:avLst>
              <a:gd name="adj" fmla="val 1867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0152" y="1938120"/>
            <a:ext cx="140137" cy="280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39929" y="1915234"/>
            <a:ext cx="2863691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2400" kern="0" spc="-3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Switch to Renewable Energy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339929" y="2408663"/>
            <a:ext cx="7109222" cy="8725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Transitioning to clean energy sources like solar, wind, and hydropower can reduce dependence on fossil fuels and cut greenhouse gas emissions.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694849" y="3702963"/>
            <a:ext cx="446603" cy="446603"/>
          </a:xfrm>
          <a:prstGeom prst="roundRect">
            <a:avLst>
              <a:gd name="adj" fmla="val 1867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48082" y="3786068"/>
            <a:ext cx="140137" cy="280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294685" y="3735593"/>
            <a:ext cx="2335649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kern="0" spc="-3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</a:t>
            </a:r>
            <a:r>
              <a:rPr lang="en-US" sz="2400" kern="0" spc="-3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Afforestation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1339929" y="4113967"/>
            <a:ext cx="7109222" cy="635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Planting trees and promoting sustainable agriculture can help absorb carbon dioxide from the atmosphere, mitigating global warming.</a:t>
            </a:r>
            <a:endParaRPr lang="en-US" sz="2000" dirty="0"/>
          </a:p>
        </p:txBody>
      </p:sp>
      <p:sp>
        <p:nvSpPr>
          <p:cNvPr id="12" name="Shape 9"/>
          <p:cNvSpPr/>
          <p:nvPr/>
        </p:nvSpPr>
        <p:spPr>
          <a:xfrm>
            <a:off x="694849" y="5171003"/>
            <a:ext cx="446603" cy="446603"/>
          </a:xfrm>
          <a:prstGeom prst="roundRect">
            <a:avLst>
              <a:gd name="adj" fmla="val 1867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48082" y="5254109"/>
            <a:ext cx="140137" cy="280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339929" y="5171003"/>
            <a:ext cx="2407325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kern="0" spc="-3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</a:t>
            </a:r>
            <a:r>
              <a:rPr lang="en-US" sz="2400" kern="0" spc="-3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Reduce, Reuse, Recycle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339929" y="5582007"/>
            <a:ext cx="7109222" cy="635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Minimizing waste and promoting recycling can reduce the amount of waste sent to landfills, thereby lowering methane emissions.</a:t>
            </a:r>
            <a:endParaRPr lang="en-US" sz="2000" dirty="0"/>
          </a:p>
        </p:txBody>
      </p:sp>
      <p:sp>
        <p:nvSpPr>
          <p:cNvPr id="16" name="Shape 13"/>
          <p:cNvSpPr/>
          <p:nvPr/>
        </p:nvSpPr>
        <p:spPr>
          <a:xfrm>
            <a:off x="694849" y="6639044"/>
            <a:ext cx="446603" cy="446603"/>
          </a:xfrm>
          <a:prstGeom prst="roundRect">
            <a:avLst>
              <a:gd name="adj" fmla="val 1867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48082" y="6722150"/>
            <a:ext cx="140137" cy="280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1339929" y="6639044"/>
            <a:ext cx="2659142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2400" kern="0" spc="-3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International Cooperation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1339929" y="7050048"/>
            <a:ext cx="7109222" cy="635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Global collaboration is essential for addressing climate change, sharing knowledge, resources, and technology to find solutions.</a:t>
            </a: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599</Words>
  <Application>Microsoft Office PowerPoint</Application>
  <PresentationFormat>Custom</PresentationFormat>
  <Paragraphs>80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Source Sans Pro</vt:lpstr>
      <vt:lpstr>Source Serif Pro</vt:lpstr>
      <vt:lpstr>Source Serif Pro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Robin billa</cp:lastModifiedBy>
  <cp:revision>8</cp:revision>
  <dcterms:created xsi:type="dcterms:W3CDTF">2024-10-18T05:42:01Z</dcterms:created>
  <dcterms:modified xsi:type="dcterms:W3CDTF">2024-10-22T05:55:36Z</dcterms:modified>
</cp:coreProperties>
</file>